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Host Grotesk Medium"/>
      <p:regular r:id="rId17"/>
    </p:embeddedFont>
    <p:embeddedFont>
      <p:font typeface="Host Grotesk Medium"/>
      <p:regular r:id="rId18"/>
    </p:embeddedFont>
    <p:embeddedFont>
      <p:font typeface="Host Grotesk Medium"/>
      <p:regular r:id="rId19"/>
    </p:embeddedFont>
    <p:embeddedFont>
      <p:font typeface="Host Grotesk Medium"/>
      <p:regular r:id="rId20"/>
    </p:embeddedFont>
    <p:embeddedFont>
      <p:font typeface="Roboto"/>
      <p:regular r:id="rId21"/>
    </p:embeddedFont>
    <p:embeddedFont>
      <p:font typeface="Roboto"/>
      <p:regular r:id="rId22"/>
    </p:embeddedFont>
    <p:embeddedFont>
      <p:font typeface="Roboto"/>
      <p:regular r:id="rId23"/>
    </p:embeddedFont>
    <p:embeddedFont>
      <p:font typeface="Roboto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slideLayout" Target="../slideLayouts/slideLayout4.xml"/><Relationship Id="rId6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sv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image" Target="../media/image-6-6.svg"/><Relationship Id="rId7" Type="http://schemas.openxmlformats.org/officeDocument/2006/relationships/image" Target="../media/image-6-7.png"/><Relationship Id="rId8" Type="http://schemas.openxmlformats.org/officeDocument/2006/relationships/image" Target="../media/image-6-8.png"/><Relationship Id="rId9" Type="http://schemas.openxmlformats.org/officeDocument/2006/relationships/image" Target="../media/image-6-9.svg"/><Relationship Id="rId10" Type="http://schemas.openxmlformats.org/officeDocument/2006/relationships/image" Target="../media/image-6-10.png"/><Relationship Id="rId11" Type="http://schemas.openxmlformats.org/officeDocument/2006/relationships/image" Target="../media/image-6-11.png"/><Relationship Id="rId12" Type="http://schemas.openxmlformats.org/officeDocument/2006/relationships/image" Target="../media/image-6-12.svg"/><Relationship Id="rId13" Type="http://schemas.openxmlformats.org/officeDocument/2006/relationships/image" Target="../media/image-6-13.png"/><Relationship Id="rId14" Type="http://schemas.openxmlformats.org/officeDocument/2006/relationships/image" Target="../media/image-6-14.png"/><Relationship Id="rId15" Type="http://schemas.openxmlformats.org/officeDocument/2006/relationships/image" Target="../media/image-6-15.svg"/><Relationship Id="rId16" Type="http://schemas.openxmlformats.org/officeDocument/2006/relationships/slideLayout" Target="../slideLayouts/slideLayout7.xml"/><Relationship Id="rId17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slideLayout" Target="../slideLayouts/slideLayout9.xml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89571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Customer Shopping Behavior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653439"/>
            <a:ext cx="7556421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Uncovering insights from 3,900 purchases to drive strategic business decisions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34860"/>
            <a:ext cx="736389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Strategic Recommendations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897267"/>
            <a:ext cx="4196358" cy="1685330"/>
          </a:xfrm>
          <a:prstGeom prst="roundRect">
            <a:avLst>
              <a:gd name="adj" fmla="val 8681"/>
            </a:avLst>
          </a:prstGeom>
          <a:solidFill>
            <a:srgbClr val="FAF9F5"/>
          </a:solidFill>
          <a:ln w="30480">
            <a:solidFill>
              <a:srgbClr val="FD505F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763310" y="2897267"/>
            <a:ext cx="121920" cy="1685330"/>
          </a:xfrm>
          <a:prstGeom prst="roundRect">
            <a:avLst>
              <a:gd name="adj" fmla="val 78139"/>
            </a:avLst>
          </a:prstGeom>
          <a:solidFill>
            <a:srgbClr val="FD505F"/>
          </a:solidFill>
          <a:ln/>
        </p:spPr>
      </p:sp>
      <p:sp>
        <p:nvSpPr>
          <p:cNvPr id="5" name="Text 3"/>
          <p:cNvSpPr/>
          <p:nvPr/>
        </p:nvSpPr>
        <p:spPr>
          <a:xfrm>
            <a:off x="1142524" y="315456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Boost Subscriptions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142524" y="3644979"/>
            <a:ext cx="3590330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Promote exclusive benefits to convert repeat buyers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5216962" y="2897267"/>
            <a:ext cx="4196358" cy="1685330"/>
          </a:xfrm>
          <a:prstGeom prst="roundRect">
            <a:avLst>
              <a:gd name="adj" fmla="val 8681"/>
            </a:avLst>
          </a:prstGeom>
          <a:solidFill>
            <a:srgbClr val="FAF9F5"/>
          </a:solidFill>
          <a:ln w="30480">
            <a:solidFill>
              <a:srgbClr val="1B1744"/>
            </a:solidFill>
            <a:prstDash val="solid"/>
          </a:ln>
        </p:spPr>
      </p:sp>
      <p:sp>
        <p:nvSpPr>
          <p:cNvPr id="8" name="Shape 6"/>
          <p:cNvSpPr/>
          <p:nvPr/>
        </p:nvSpPr>
        <p:spPr>
          <a:xfrm>
            <a:off x="5186482" y="2897267"/>
            <a:ext cx="121920" cy="1685330"/>
          </a:xfrm>
          <a:prstGeom prst="roundRect">
            <a:avLst>
              <a:gd name="adj" fmla="val 78139"/>
            </a:avLst>
          </a:prstGeom>
          <a:solidFill>
            <a:srgbClr val="1B1744"/>
          </a:solidFill>
          <a:ln/>
        </p:spPr>
      </p:sp>
      <p:sp>
        <p:nvSpPr>
          <p:cNvPr id="9" name="Text 7"/>
          <p:cNvSpPr/>
          <p:nvPr/>
        </p:nvSpPr>
        <p:spPr>
          <a:xfrm>
            <a:off x="5565696" y="315456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Loyalty Programs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565696" y="3644979"/>
            <a:ext cx="3590330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Reward repeat buyers to strengthen loyal segment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9640133" y="2897267"/>
            <a:ext cx="4196358" cy="1685330"/>
          </a:xfrm>
          <a:prstGeom prst="roundRect">
            <a:avLst>
              <a:gd name="adj" fmla="val 8681"/>
            </a:avLst>
          </a:prstGeom>
          <a:solidFill>
            <a:srgbClr val="FAF9F5"/>
          </a:solidFill>
          <a:ln w="30480">
            <a:solidFill>
              <a:srgbClr val="261C4E"/>
            </a:solidFill>
            <a:prstDash val="solid"/>
          </a:ln>
        </p:spPr>
      </p:sp>
      <p:sp>
        <p:nvSpPr>
          <p:cNvPr id="12" name="Shape 10"/>
          <p:cNvSpPr/>
          <p:nvPr/>
        </p:nvSpPr>
        <p:spPr>
          <a:xfrm>
            <a:off x="9609653" y="2897267"/>
            <a:ext cx="121920" cy="1685330"/>
          </a:xfrm>
          <a:prstGeom prst="roundRect">
            <a:avLst>
              <a:gd name="adj" fmla="val 78139"/>
            </a:avLst>
          </a:prstGeom>
          <a:solidFill>
            <a:srgbClr val="261C4E"/>
          </a:solidFill>
          <a:ln/>
        </p:spPr>
      </p:sp>
      <p:sp>
        <p:nvSpPr>
          <p:cNvPr id="13" name="Text 11"/>
          <p:cNvSpPr/>
          <p:nvPr/>
        </p:nvSpPr>
        <p:spPr>
          <a:xfrm>
            <a:off x="9988868" y="3154561"/>
            <a:ext cx="296179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Review Discount Policy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9988868" y="3644979"/>
            <a:ext cx="3590330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Balance sales growth with margin control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793790" y="4809411"/>
            <a:ext cx="4196358" cy="1685330"/>
          </a:xfrm>
          <a:prstGeom prst="roundRect">
            <a:avLst>
              <a:gd name="adj" fmla="val 8681"/>
            </a:avLst>
          </a:prstGeom>
          <a:solidFill>
            <a:srgbClr val="FAF9F5"/>
          </a:solidFill>
          <a:ln w="30480">
            <a:solidFill>
              <a:srgbClr val="FD505F"/>
            </a:solidFill>
            <a:prstDash val="solid"/>
          </a:ln>
        </p:spPr>
      </p:sp>
      <p:sp>
        <p:nvSpPr>
          <p:cNvPr id="16" name="Shape 14"/>
          <p:cNvSpPr/>
          <p:nvPr/>
        </p:nvSpPr>
        <p:spPr>
          <a:xfrm>
            <a:off x="763310" y="4809411"/>
            <a:ext cx="121920" cy="1685330"/>
          </a:xfrm>
          <a:prstGeom prst="roundRect">
            <a:avLst>
              <a:gd name="adj" fmla="val 78139"/>
            </a:avLst>
          </a:prstGeom>
          <a:solidFill>
            <a:srgbClr val="FD505F"/>
          </a:solidFill>
          <a:ln/>
        </p:spPr>
      </p:sp>
      <p:sp>
        <p:nvSpPr>
          <p:cNvPr id="17" name="Text 15"/>
          <p:cNvSpPr/>
          <p:nvPr/>
        </p:nvSpPr>
        <p:spPr>
          <a:xfrm>
            <a:off x="1142524" y="506670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Product Positioning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1142524" y="5557123"/>
            <a:ext cx="3590330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Highlight top-rated items in marketing campaigns</a:t>
            </a:r>
            <a:endParaRPr lang="en-US" sz="1750" dirty="0"/>
          </a:p>
        </p:txBody>
      </p:sp>
      <p:sp>
        <p:nvSpPr>
          <p:cNvPr id="19" name="Shape 17"/>
          <p:cNvSpPr/>
          <p:nvPr/>
        </p:nvSpPr>
        <p:spPr>
          <a:xfrm>
            <a:off x="5216962" y="4809411"/>
            <a:ext cx="4196358" cy="1685330"/>
          </a:xfrm>
          <a:prstGeom prst="roundRect">
            <a:avLst>
              <a:gd name="adj" fmla="val 8681"/>
            </a:avLst>
          </a:prstGeom>
          <a:solidFill>
            <a:srgbClr val="FAF9F5"/>
          </a:solidFill>
          <a:ln w="30480">
            <a:solidFill>
              <a:srgbClr val="1B1744"/>
            </a:solidFill>
            <a:prstDash val="solid"/>
          </a:ln>
        </p:spPr>
      </p:sp>
      <p:sp>
        <p:nvSpPr>
          <p:cNvPr id="20" name="Shape 18"/>
          <p:cNvSpPr/>
          <p:nvPr/>
        </p:nvSpPr>
        <p:spPr>
          <a:xfrm>
            <a:off x="5186482" y="4809411"/>
            <a:ext cx="121920" cy="1685330"/>
          </a:xfrm>
          <a:prstGeom prst="roundRect">
            <a:avLst>
              <a:gd name="adj" fmla="val 78139"/>
            </a:avLst>
          </a:prstGeom>
          <a:solidFill>
            <a:srgbClr val="1B1744"/>
          </a:solidFill>
          <a:ln/>
        </p:spPr>
      </p:sp>
      <p:sp>
        <p:nvSpPr>
          <p:cNvPr id="21" name="Text 19"/>
          <p:cNvSpPr/>
          <p:nvPr/>
        </p:nvSpPr>
        <p:spPr>
          <a:xfrm>
            <a:off x="5565696" y="506670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Targeted Marketing</a:t>
            </a:r>
            <a:endParaRPr lang="en-US" sz="2200" dirty="0"/>
          </a:p>
        </p:txBody>
      </p:sp>
      <p:sp>
        <p:nvSpPr>
          <p:cNvPr id="22" name="Text 20"/>
          <p:cNvSpPr/>
          <p:nvPr/>
        </p:nvSpPr>
        <p:spPr>
          <a:xfrm>
            <a:off x="5565696" y="5557123"/>
            <a:ext cx="3590330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Focus on high-revenue age groups and express shipping users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97692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85000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Dataset at a Glance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5012293"/>
            <a:ext cx="3048000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3,900</a:t>
            </a:r>
            <a:endParaRPr lang="en-US" sz="5850" dirty="0"/>
          </a:p>
        </p:txBody>
      </p:sp>
      <p:sp>
        <p:nvSpPr>
          <p:cNvPr id="5" name="Text 2"/>
          <p:cNvSpPr/>
          <p:nvPr/>
        </p:nvSpPr>
        <p:spPr>
          <a:xfrm>
            <a:off x="900113" y="604408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Total Purchases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6534507"/>
            <a:ext cx="3048000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Transactions analyzed across all categories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4125278" y="5012293"/>
            <a:ext cx="304811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18</a:t>
            </a:r>
            <a:endParaRPr lang="en-US" sz="5850" dirty="0"/>
          </a:p>
        </p:txBody>
      </p:sp>
      <p:sp>
        <p:nvSpPr>
          <p:cNvPr id="8" name="Text 5"/>
          <p:cNvSpPr/>
          <p:nvPr/>
        </p:nvSpPr>
        <p:spPr>
          <a:xfrm>
            <a:off x="4231719" y="604408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Data Points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125278" y="6534507"/>
            <a:ext cx="3048119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Features tracked per customer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7456884" y="5012293"/>
            <a:ext cx="304811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50</a:t>
            </a:r>
            <a:endParaRPr lang="en-US" sz="5850" dirty="0"/>
          </a:p>
        </p:txBody>
      </p:sp>
      <p:sp>
        <p:nvSpPr>
          <p:cNvPr id="11" name="Text 8"/>
          <p:cNvSpPr/>
          <p:nvPr/>
        </p:nvSpPr>
        <p:spPr>
          <a:xfrm>
            <a:off x="7563326" y="604408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Locations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456884" y="6534507"/>
            <a:ext cx="3048119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Geographic coverage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10788491" y="5012293"/>
            <a:ext cx="304811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25</a:t>
            </a:r>
            <a:endParaRPr lang="en-US" sz="5850" dirty="0"/>
          </a:p>
        </p:txBody>
      </p:sp>
      <p:sp>
        <p:nvSpPr>
          <p:cNvPr id="14" name="Text 11"/>
          <p:cNvSpPr/>
          <p:nvPr/>
        </p:nvSpPr>
        <p:spPr>
          <a:xfrm>
            <a:off x="10894933" y="604408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Products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0788491" y="6534507"/>
            <a:ext cx="3048119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Unique items purchased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20096"/>
            <a:ext cx="633257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Python Data Preparation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882503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Host Grotesk Light" pitchFamily="34" charset="0"/>
                <a:ea typeface="Host Grotesk Light" pitchFamily="34" charset="-122"/>
                <a:cs typeface="Host Grotesk Light" pitchFamily="34" charset="-120"/>
              </a:rPr>
              <a:t>01</a:t>
            </a:r>
            <a:endParaRPr lang="en-US" sz="17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3237548"/>
            <a:ext cx="6407944" cy="3048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93790" y="3411855"/>
            <a:ext cx="352115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Data Loading &amp; Exploration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3902273"/>
            <a:ext cx="6407944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Imported dataset, checked structure with df.info() and summary statistics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428548" y="2882503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Host Grotesk Light" pitchFamily="34" charset="0"/>
                <a:ea typeface="Host Grotesk Light" pitchFamily="34" charset="-122"/>
                <a:cs typeface="Host Grotesk Light" pitchFamily="34" charset="-120"/>
              </a:rPr>
              <a:t>02</a:t>
            </a:r>
            <a:endParaRPr lang="en-US" sz="175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8548" y="3260288"/>
            <a:ext cx="6408063" cy="3048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7428548" y="3411855"/>
            <a:ext cx="287821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Missing Data Handling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7428548" y="3902273"/>
            <a:ext cx="6408063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Imputed 37 missing Review Ratings using median by category</a:t>
            </a:r>
            <a:endParaRPr lang="en-US" sz="1750" dirty="0"/>
          </a:p>
        </p:txBody>
      </p:sp>
      <p:sp>
        <p:nvSpPr>
          <p:cNvPr id="11" name="Text 7"/>
          <p:cNvSpPr/>
          <p:nvPr/>
        </p:nvSpPr>
        <p:spPr>
          <a:xfrm>
            <a:off x="793790" y="497943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Host Grotesk Light" pitchFamily="34" charset="0"/>
                <a:ea typeface="Host Grotesk Light" pitchFamily="34" charset="-122"/>
                <a:cs typeface="Host Grotesk Light" pitchFamily="34" charset="-120"/>
              </a:rPr>
              <a:t>03</a:t>
            </a:r>
            <a:endParaRPr lang="en-US" sz="1750" dirty="0"/>
          </a:p>
        </p:txBody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5311854"/>
            <a:ext cx="6407944" cy="30480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793790" y="550878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Feature Engineering</a:t>
            </a:r>
            <a:endParaRPr lang="en-US" sz="2200" dirty="0"/>
          </a:p>
        </p:txBody>
      </p:sp>
      <p:sp>
        <p:nvSpPr>
          <p:cNvPr id="14" name="Text 9"/>
          <p:cNvSpPr/>
          <p:nvPr/>
        </p:nvSpPr>
        <p:spPr>
          <a:xfrm>
            <a:off x="793790" y="5999202"/>
            <a:ext cx="6407944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Created age_group bins and purchase_frequency_days columns</a:t>
            </a:r>
            <a:endParaRPr lang="en-US" sz="1750" dirty="0"/>
          </a:p>
        </p:txBody>
      </p:sp>
      <p:sp>
        <p:nvSpPr>
          <p:cNvPr id="15" name="Text 10"/>
          <p:cNvSpPr/>
          <p:nvPr/>
        </p:nvSpPr>
        <p:spPr>
          <a:xfrm>
            <a:off x="7428548" y="497943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Host Grotesk Light" pitchFamily="34" charset="0"/>
                <a:ea typeface="Host Grotesk Light" pitchFamily="34" charset="-122"/>
                <a:cs typeface="Host Grotesk Light" pitchFamily="34" charset="-120"/>
              </a:rPr>
              <a:t>04</a:t>
            </a:r>
            <a:endParaRPr lang="en-US" sz="1750" dirty="0"/>
          </a:p>
        </p:txBody>
      </p:sp>
      <p:pic>
        <p:nvPicPr>
          <p:cNvPr id="16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8548" y="5311854"/>
            <a:ext cx="6408063" cy="30480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7428548" y="550878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Database Integration</a:t>
            </a:r>
            <a:endParaRPr lang="en-US" sz="2200" dirty="0"/>
          </a:p>
        </p:txBody>
      </p:sp>
      <p:sp>
        <p:nvSpPr>
          <p:cNvPr id="18" name="Text 12"/>
          <p:cNvSpPr/>
          <p:nvPr/>
        </p:nvSpPr>
        <p:spPr>
          <a:xfrm>
            <a:off x="7428548" y="5999202"/>
            <a:ext cx="6408063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Connected to PostgreSQL for advanced SQL analysis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0598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Revenue by Gender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510076"/>
            <a:ext cx="7604284" cy="4001095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3735348" y="6541651"/>
            <a:ext cx="226814" cy="226814"/>
          </a:xfrm>
          <a:prstGeom prst="roundRect">
            <a:avLst>
              <a:gd name="adj" fmla="val 8063"/>
            </a:avLst>
          </a:prstGeom>
          <a:solidFill>
            <a:srgbClr val="143139"/>
          </a:solidFill>
          <a:ln/>
        </p:spPr>
      </p:sp>
      <p:sp>
        <p:nvSpPr>
          <p:cNvPr id="5" name="Text 2"/>
          <p:cNvSpPr/>
          <p:nvPr/>
        </p:nvSpPr>
        <p:spPr>
          <a:xfrm>
            <a:off x="4023122" y="6541651"/>
            <a:ext cx="496610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Male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4672132" y="6541651"/>
            <a:ext cx="226814" cy="226814"/>
          </a:xfrm>
          <a:prstGeom prst="roundRect">
            <a:avLst>
              <a:gd name="adj" fmla="val 8063"/>
            </a:avLst>
          </a:prstGeom>
          <a:solidFill>
            <a:srgbClr val="41A1B9"/>
          </a:solidFill>
          <a:ln/>
        </p:spPr>
      </p:sp>
      <p:sp>
        <p:nvSpPr>
          <p:cNvPr id="7" name="Text 4"/>
          <p:cNvSpPr/>
          <p:nvPr/>
        </p:nvSpPr>
        <p:spPr>
          <a:xfrm>
            <a:off x="4959906" y="6541651"/>
            <a:ext cx="740688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Female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8959096" y="2481739"/>
            <a:ext cx="4848701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Male Customers Drive Revenue</a:t>
            </a:r>
            <a:endParaRPr lang="en-US" sz="2650" dirty="0"/>
          </a:p>
        </p:txBody>
      </p:sp>
      <p:sp>
        <p:nvSpPr>
          <p:cNvPr id="9" name="Text 6"/>
          <p:cNvSpPr/>
          <p:nvPr/>
        </p:nvSpPr>
        <p:spPr>
          <a:xfrm>
            <a:off x="8959096" y="3133844"/>
            <a:ext cx="4885015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Male customers generate </a:t>
            </a:r>
            <a:pPr algn="l" indent="0" marL="0">
              <a:lnSpc>
                <a:spcPts val="2650"/>
              </a:lnSpc>
              <a:buNone/>
            </a:pPr>
            <a:r>
              <a:rPr lang="en-US" sz="1750" b="1" dirty="0">
                <a:solidFill>
                  <a:srgbClr val="FD505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68%</a:t>
            </a:r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of total revenue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8959096" y="3678079"/>
            <a:ext cx="4885015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Female segment represents significant growth opportunity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4940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Smart Discount Users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2588538" y="3586162"/>
            <a:ext cx="2789873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450"/>
              </a:lnSpc>
              <a:buNone/>
            </a:pPr>
            <a:r>
              <a:rPr lang="en-US" sz="44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839</a:t>
            </a:r>
            <a:endParaRPr lang="en-US" sz="44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82428" y="2168485"/>
            <a:ext cx="3402330" cy="340233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009894" y="5854303"/>
            <a:ext cx="394739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High-Value Discount Shoppers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6344722"/>
            <a:ext cx="637960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Customers using discounts while spending above average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9251633" y="3586162"/>
            <a:ext cx="2789873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450"/>
              </a:lnSpc>
              <a:buNone/>
            </a:pPr>
            <a:r>
              <a:rPr lang="en-US" sz="44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21.5%</a:t>
            </a:r>
            <a:endParaRPr lang="en-US" sz="445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5523" y="2168485"/>
            <a:ext cx="3402330" cy="340233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9229130" y="58543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Segment Size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7456884" y="6344722"/>
            <a:ext cx="6379726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Of total customer base</a:t>
            </a:r>
            <a:endParaRPr lang="en-US" sz="1750" dirty="0"/>
          </a:p>
        </p:txBody>
      </p:sp>
      <p:sp>
        <p:nvSpPr>
          <p:cNvPr id="11" name="Text 7"/>
          <p:cNvSpPr/>
          <p:nvPr/>
        </p:nvSpPr>
        <p:spPr>
          <a:xfrm>
            <a:off x="793790" y="6940034"/>
            <a:ext cx="13042821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These customers prove discounts don't always mean lower margins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1348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Top-Rated Products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375892"/>
            <a:ext cx="4196358" cy="2206704"/>
          </a:xfrm>
          <a:prstGeom prst="roundRect">
            <a:avLst>
              <a:gd name="adj" fmla="val 4317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28224" y="2610326"/>
            <a:ext cx="680442" cy="680442"/>
          </a:xfrm>
          <a:prstGeom prst="rect">
            <a:avLst/>
          </a:prstGeom>
        </p:spPr>
      </p:pic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15390" y="2797373"/>
            <a:ext cx="306110" cy="30611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028224" y="351758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Gloves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1028224" y="4008001"/>
            <a:ext cx="3727490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Rating: </a:t>
            </a:r>
            <a:pPr algn="l" indent="0" marL="0">
              <a:lnSpc>
                <a:spcPts val="2650"/>
              </a:lnSpc>
              <a:buNone/>
            </a:pPr>
            <a:r>
              <a:rPr lang="en-US" sz="1750" b="1" dirty="0">
                <a:solidFill>
                  <a:srgbClr val="FD505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3.86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5216962" y="2375892"/>
            <a:ext cx="4196358" cy="2206704"/>
          </a:xfrm>
          <a:prstGeom prst="roundRect">
            <a:avLst>
              <a:gd name="adj" fmla="val 4317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1396" y="2610326"/>
            <a:ext cx="680442" cy="680442"/>
          </a:xfrm>
          <a:prstGeom prst="rect">
            <a:avLst/>
          </a:prstGeom>
        </p:spPr>
      </p:pic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38562" y="2797373"/>
            <a:ext cx="306110" cy="30611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5451396" y="351758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Sandals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5451396" y="4008001"/>
            <a:ext cx="3727490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Rating: </a:t>
            </a:r>
            <a:pPr algn="l" indent="0" marL="0">
              <a:lnSpc>
                <a:spcPts val="2650"/>
              </a:lnSpc>
              <a:buNone/>
            </a:pPr>
            <a:r>
              <a:rPr lang="en-US" sz="1750" b="1" dirty="0">
                <a:solidFill>
                  <a:srgbClr val="FD505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3.84</a:t>
            </a:r>
            <a:endParaRPr lang="en-US" sz="1750" dirty="0"/>
          </a:p>
        </p:txBody>
      </p:sp>
      <p:sp>
        <p:nvSpPr>
          <p:cNvPr id="13" name="Shape 7"/>
          <p:cNvSpPr/>
          <p:nvPr/>
        </p:nvSpPr>
        <p:spPr>
          <a:xfrm>
            <a:off x="9640133" y="2375892"/>
            <a:ext cx="4196358" cy="2206704"/>
          </a:xfrm>
          <a:prstGeom prst="roundRect">
            <a:avLst>
              <a:gd name="adj" fmla="val 4317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pic>
        <p:nvPicPr>
          <p:cNvPr id="14" name="Image 4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74568" y="2610326"/>
            <a:ext cx="680442" cy="680442"/>
          </a:xfrm>
          <a:prstGeom prst="rect">
            <a:avLst/>
          </a:prstGeom>
        </p:spPr>
      </p:pic>
      <p:pic>
        <p:nvPicPr>
          <p:cNvPr id="15" name="Image 5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061734" y="2797373"/>
            <a:ext cx="306110" cy="306110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9874568" y="351758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Boots</a:t>
            </a:r>
            <a:endParaRPr lang="en-US" sz="2200" dirty="0"/>
          </a:p>
        </p:txBody>
      </p:sp>
      <p:sp>
        <p:nvSpPr>
          <p:cNvPr id="17" name="Text 9"/>
          <p:cNvSpPr/>
          <p:nvPr/>
        </p:nvSpPr>
        <p:spPr>
          <a:xfrm>
            <a:off x="9874568" y="4008001"/>
            <a:ext cx="3727490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Rating: </a:t>
            </a:r>
            <a:pPr algn="l" indent="0" marL="0">
              <a:lnSpc>
                <a:spcPts val="2650"/>
              </a:lnSpc>
              <a:buNone/>
            </a:pPr>
            <a:r>
              <a:rPr lang="en-US" sz="1750" b="1" dirty="0">
                <a:solidFill>
                  <a:srgbClr val="FD505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3.82</a:t>
            </a:r>
            <a:endParaRPr lang="en-US" sz="1750" dirty="0"/>
          </a:p>
        </p:txBody>
      </p:sp>
      <p:sp>
        <p:nvSpPr>
          <p:cNvPr id="18" name="Shape 10"/>
          <p:cNvSpPr/>
          <p:nvPr/>
        </p:nvSpPr>
        <p:spPr>
          <a:xfrm>
            <a:off x="793790" y="4809411"/>
            <a:ext cx="6407944" cy="2206704"/>
          </a:xfrm>
          <a:prstGeom prst="roundRect">
            <a:avLst>
              <a:gd name="adj" fmla="val 4317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pic>
        <p:nvPicPr>
          <p:cNvPr id="19" name="Image 6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28224" y="5043845"/>
            <a:ext cx="680442" cy="680442"/>
          </a:xfrm>
          <a:prstGeom prst="rect">
            <a:avLst/>
          </a:prstGeom>
        </p:spPr>
      </p:pic>
      <p:pic>
        <p:nvPicPr>
          <p:cNvPr id="20" name="Image 7" descr="preencoded.png">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215390" y="5230892"/>
            <a:ext cx="306110" cy="306110"/>
          </a:xfrm>
          <a:prstGeom prst="rect">
            <a:avLst/>
          </a:prstGeom>
        </p:spPr>
      </p:pic>
      <p:sp>
        <p:nvSpPr>
          <p:cNvPr id="21" name="Text 11"/>
          <p:cNvSpPr/>
          <p:nvPr/>
        </p:nvSpPr>
        <p:spPr>
          <a:xfrm>
            <a:off x="1028224" y="595110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Hat</a:t>
            </a:r>
            <a:endParaRPr lang="en-US" sz="2200" dirty="0"/>
          </a:p>
        </p:txBody>
      </p:sp>
      <p:sp>
        <p:nvSpPr>
          <p:cNvPr id="22" name="Text 12"/>
          <p:cNvSpPr/>
          <p:nvPr/>
        </p:nvSpPr>
        <p:spPr>
          <a:xfrm>
            <a:off x="1028224" y="6441519"/>
            <a:ext cx="5939076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Rating: </a:t>
            </a:r>
            <a:pPr algn="l" indent="0" marL="0">
              <a:lnSpc>
                <a:spcPts val="2650"/>
              </a:lnSpc>
              <a:buNone/>
            </a:pPr>
            <a:r>
              <a:rPr lang="en-US" sz="1750" b="1" dirty="0">
                <a:solidFill>
                  <a:srgbClr val="FD505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3.80</a:t>
            </a:r>
            <a:endParaRPr lang="en-US" sz="1750" dirty="0"/>
          </a:p>
        </p:txBody>
      </p:sp>
      <p:sp>
        <p:nvSpPr>
          <p:cNvPr id="23" name="Shape 13"/>
          <p:cNvSpPr/>
          <p:nvPr/>
        </p:nvSpPr>
        <p:spPr>
          <a:xfrm>
            <a:off x="7428548" y="4809411"/>
            <a:ext cx="6407944" cy="2206704"/>
          </a:xfrm>
          <a:prstGeom prst="roundRect">
            <a:avLst>
              <a:gd name="adj" fmla="val 4317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pic>
        <p:nvPicPr>
          <p:cNvPr id="24" name="Image 8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62982" y="5043845"/>
            <a:ext cx="680442" cy="680442"/>
          </a:xfrm>
          <a:prstGeom prst="rect">
            <a:avLst/>
          </a:prstGeom>
        </p:spPr>
      </p:pic>
      <p:pic>
        <p:nvPicPr>
          <p:cNvPr id="25" name="Image 9" descr="preencoded.png">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850148" y="5230892"/>
            <a:ext cx="306110" cy="306110"/>
          </a:xfrm>
          <a:prstGeom prst="rect">
            <a:avLst/>
          </a:prstGeom>
        </p:spPr>
      </p:pic>
      <p:sp>
        <p:nvSpPr>
          <p:cNvPr id="26" name="Text 14"/>
          <p:cNvSpPr/>
          <p:nvPr/>
        </p:nvSpPr>
        <p:spPr>
          <a:xfrm>
            <a:off x="7662982" y="595110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Skirt</a:t>
            </a:r>
            <a:endParaRPr lang="en-US" sz="2200" dirty="0"/>
          </a:p>
        </p:txBody>
      </p:sp>
      <p:sp>
        <p:nvSpPr>
          <p:cNvPr id="27" name="Text 15"/>
          <p:cNvSpPr/>
          <p:nvPr/>
        </p:nvSpPr>
        <p:spPr>
          <a:xfrm>
            <a:off x="7662982" y="6441519"/>
            <a:ext cx="5939076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Rating: 3.78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63880" y="443032"/>
            <a:ext cx="5219462" cy="5033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950"/>
              </a:lnSpc>
              <a:buNone/>
            </a:pPr>
            <a:r>
              <a:rPr lang="en-US" sz="31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Customer Loyalty Segments</a:t>
            </a:r>
            <a:endParaRPr lang="en-US" sz="31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3880" y="1268611"/>
            <a:ext cx="13502640" cy="756142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63880" y="9011245"/>
            <a:ext cx="13502640" cy="2415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250" b="1" dirty="0">
                <a:solidFill>
                  <a:srgbClr val="FD505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80%</a:t>
            </a:r>
            <a:pPr algn="l" indent="0" marL="0">
              <a:lnSpc>
                <a:spcPts val="1900"/>
              </a:lnSpc>
              <a:buNone/>
            </a:pPr>
            <a:r>
              <a:rPr lang="en-US" sz="12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of customers are loyal - strong retention foundation</a:t>
            </a:r>
            <a:endParaRPr lang="en-US" sz="12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75548" y="452199"/>
            <a:ext cx="4111109" cy="5138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000"/>
              </a:lnSpc>
              <a:buNone/>
            </a:pPr>
            <a:r>
              <a:rPr lang="en-US" sz="320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Subscription Insights</a:t>
            </a:r>
            <a:endParaRPr lang="en-US" sz="3200" dirty="0"/>
          </a:p>
        </p:txBody>
      </p:sp>
      <p:sp>
        <p:nvSpPr>
          <p:cNvPr id="3" name="Text 1"/>
          <p:cNvSpPr/>
          <p:nvPr/>
        </p:nvSpPr>
        <p:spPr>
          <a:xfrm>
            <a:off x="575548" y="1377077"/>
            <a:ext cx="3619024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Subscribers vs Non-Subscribers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575548" y="1849874"/>
            <a:ext cx="6539032" cy="2465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00"/>
              </a:lnSpc>
              <a:buSzPct val="100000"/>
              <a:buChar char="•"/>
            </a:pPr>
            <a:r>
              <a:rPr lang="en-US" sz="1250" b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1,053</a:t>
            </a:r>
            <a:pPr algn="l" indent="0" marL="0">
              <a:lnSpc>
                <a:spcPts val="1900"/>
              </a:lnSpc>
              <a:buNone/>
            </a:pPr>
            <a:r>
              <a:rPr lang="en-US" sz="12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subscribers generating $62,645</a:t>
            </a:r>
            <a:endParaRPr lang="en-US" sz="1250" dirty="0"/>
          </a:p>
        </p:txBody>
      </p:sp>
      <p:sp>
        <p:nvSpPr>
          <p:cNvPr id="5" name="Text 3"/>
          <p:cNvSpPr/>
          <p:nvPr/>
        </p:nvSpPr>
        <p:spPr>
          <a:xfrm>
            <a:off x="575548" y="2153960"/>
            <a:ext cx="6539032" cy="2465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00"/>
              </a:lnSpc>
              <a:buSzPct val="100000"/>
              <a:buChar char="•"/>
            </a:pPr>
            <a:r>
              <a:rPr lang="en-US" sz="1250" b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2,847</a:t>
            </a:r>
            <a:pPr algn="l" indent="0" marL="0">
              <a:lnSpc>
                <a:spcPts val="1900"/>
              </a:lnSpc>
              <a:buNone/>
            </a:pPr>
            <a:r>
              <a:rPr lang="en-US" sz="12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non-subscribers generating $170,436</a:t>
            </a:r>
            <a:endParaRPr lang="en-US" sz="1250" dirty="0"/>
          </a:p>
        </p:txBody>
      </p:sp>
      <p:sp>
        <p:nvSpPr>
          <p:cNvPr id="6" name="Text 4"/>
          <p:cNvSpPr/>
          <p:nvPr/>
        </p:nvSpPr>
        <p:spPr>
          <a:xfrm>
            <a:off x="575548" y="2458045"/>
            <a:ext cx="6539032" cy="2465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00"/>
              </a:lnSpc>
              <a:buSzPct val="100000"/>
              <a:buChar char="•"/>
            </a:pPr>
            <a:r>
              <a:rPr lang="en-US" sz="12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Similar average spend: </a:t>
            </a:r>
            <a:pPr algn="l" indent="0" marL="0">
              <a:lnSpc>
                <a:spcPts val="1900"/>
              </a:lnSpc>
              <a:buNone/>
            </a:pPr>
            <a:r>
              <a:rPr lang="en-US" sz="1250" dirty="0">
                <a:solidFill>
                  <a:srgbClr val="FD505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$59.49 vs $59.87</a:t>
            </a:r>
            <a:endParaRPr lang="en-US" sz="1250" dirty="0"/>
          </a:p>
        </p:txBody>
      </p:sp>
      <p:sp>
        <p:nvSpPr>
          <p:cNvPr id="7" name="Text 5"/>
          <p:cNvSpPr/>
          <p:nvPr/>
        </p:nvSpPr>
        <p:spPr>
          <a:xfrm>
            <a:off x="575548" y="2852618"/>
            <a:ext cx="6539032" cy="2465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2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Repeat buyers (&gt;5 purchases): </a:t>
            </a:r>
            <a:pPr algn="l" indent="0" marL="0">
              <a:lnSpc>
                <a:spcPts val="1900"/>
              </a:lnSpc>
              <a:buNone/>
            </a:pPr>
            <a:r>
              <a:rPr lang="en-US" sz="1250" b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958 subscribers</a:t>
            </a:r>
            <a:pPr algn="l" indent="0" marL="0">
              <a:lnSpc>
                <a:spcPts val="1900"/>
              </a:lnSpc>
              <a:buNone/>
            </a:pPr>
            <a:r>
              <a:rPr lang="en-US" sz="12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vs </a:t>
            </a:r>
            <a:pPr algn="l" indent="0" marL="0">
              <a:lnSpc>
                <a:spcPts val="1900"/>
              </a:lnSpc>
              <a:buNone/>
            </a:pPr>
            <a:r>
              <a:rPr lang="en-US" sz="1250" b="1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2,518 non-subscribers</a:t>
            </a:r>
            <a:endParaRPr lang="en-US" sz="1250" dirty="0"/>
          </a:p>
        </p:txBody>
      </p:sp>
      <p:pic>
        <p:nvPicPr>
          <p:cNvPr id="8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23440" y="1397556"/>
            <a:ext cx="6539032" cy="6539032"/>
          </a:xfrm>
          <a:prstGeom prst="rect">
            <a:avLst/>
          </a:prstGeom>
        </p:spPr>
      </p:pic>
      <p:sp>
        <p:nvSpPr>
          <p:cNvPr id="9" name="Shape 6"/>
          <p:cNvSpPr/>
          <p:nvPr/>
        </p:nvSpPr>
        <p:spPr>
          <a:xfrm>
            <a:off x="575548" y="8306395"/>
            <a:ext cx="13479304" cy="682228"/>
          </a:xfrm>
          <a:prstGeom prst="roundRect">
            <a:avLst>
              <a:gd name="adj" fmla="val 10124"/>
            </a:avLst>
          </a:prstGeom>
          <a:solidFill>
            <a:srgbClr val="C6E4EB"/>
          </a:solidFill>
          <a:ln/>
        </p:spPr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973" y="8543211"/>
            <a:ext cx="205502" cy="164425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1109901" y="8511897"/>
            <a:ext cx="12780526" cy="2465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25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Opportunity: Convert repeat buyers into subscribers with exclusive benefits</a:t>
            </a:r>
            <a:endParaRPr lang="en-US" sz="12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25016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Power BI Dashboard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299109"/>
            <a:ext cx="7556421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Interactive visualization bringing all insights together for real-time decision making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2025-10-25T07:15:10Z</dcterms:created>
  <dcterms:modified xsi:type="dcterms:W3CDTF">2025-10-25T07:15:10Z</dcterms:modified>
</cp:coreProperties>
</file>